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82" r:id="rId3"/>
    <p:sldId id="337" r:id="rId4"/>
    <p:sldId id="338" r:id="rId5"/>
    <p:sldId id="343" r:id="rId6"/>
    <p:sldId id="339" r:id="rId7"/>
    <p:sldId id="340" r:id="rId8"/>
    <p:sldId id="346" r:id="rId9"/>
    <p:sldId id="341" r:id="rId10"/>
    <p:sldId id="344" r:id="rId11"/>
    <p:sldId id="345" r:id="rId12"/>
    <p:sldId id="342" r:id="rId13"/>
    <p:sldId id="31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C0C0"/>
    <a:srgbClr val="969696"/>
    <a:srgbClr val="5F5F5F"/>
    <a:srgbClr val="B2B2B2"/>
    <a:srgbClr val="292929"/>
    <a:srgbClr val="333333"/>
    <a:srgbClr val="1C1C1C"/>
    <a:srgbClr val="0066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1844" autoAdjust="0"/>
  </p:normalViewPr>
  <p:slideViewPr>
    <p:cSldViewPr>
      <p:cViewPr varScale="1">
        <p:scale>
          <a:sx n="90" d="100"/>
          <a:sy n="90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016" y="6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yll\Dropbox\$%20CURRENT%201\$%20%20%20%20%20%2000%20MNT\00%20DATA%202019\MNTeSIG%202019%20Sum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yll\Dropbox\$%20CURRENT%201\$%20%20%20%20%20%2000%20MNT\00%20DATA%202019\MNTeSIG%202019%20Sum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yll\Dropbox\$%20CURRENT%201\$%20%20%20%20%20%2000%20MNT\00%20DATA%202019\MNTeSIG%202019%20Sum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ryll\Dropbox\$%20CURRENT%201\$%20%20%20%20%20%2000%20MNT\00%20DATA%202019\MNTeSIG%202019%20Sum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Ref>
              <c:f>Qual!$A$18:$A$22</c:f>
              <c:strCache>
                <c:ptCount val="5"/>
                <c:pt idx="0">
                  <c:v>Meeting Planning and Organization</c:v>
                </c:pt>
                <c:pt idx="1">
                  <c:v>Meeting Facilities, Room, Acoustics, Food</c:v>
                </c:pt>
                <c:pt idx="2">
                  <c:v>Welcome/Introduction—Review of Asset Book</c:v>
                </c:pt>
                <c:pt idx="3">
                  <c:v>Keynote – Todd Christenson, Keynote Talk</c:v>
                </c:pt>
                <c:pt idx="4">
                  <c:v>Poster Review Session(s)</c:v>
                </c:pt>
              </c:strCache>
            </c:strRef>
          </c:cat>
          <c:val>
            <c:numRef>
              <c:f>Qual!$B$18:$B$22</c:f>
              <c:numCache>
                <c:formatCode>0.00</c:formatCode>
                <c:ptCount val="5"/>
                <c:pt idx="0">
                  <c:v>3.77</c:v>
                </c:pt>
                <c:pt idx="1">
                  <c:v>3.71</c:v>
                </c:pt>
                <c:pt idx="2">
                  <c:v>3.65</c:v>
                </c:pt>
                <c:pt idx="3">
                  <c:v>3.7</c:v>
                </c:pt>
                <c:pt idx="4">
                  <c:v>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7-485A-B3FD-B18B5F76D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0749536"/>
        <c:axId val="909323696"/>
      </c:barChart>
      <c:catAx>
        <c:axId val="81074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323696"/>
        <c:crosses val="autoZero"/>
        <c:auto val="1"/>
        <c:lblAlgn val="ctr"/>
        <c:lblOffset val="100"/>
        <c:noMultiLvlLbl val="0"/>
      </c:catAx>
      <c:valAx>
        <c:axId val="909323696"/>
        <c:scaling>
          <c:orientation val="minMax"/>
          <c:max val="3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74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Gains!$A$33:$A$38</c:f>
              <c:strCache>
                <c:ptCount val="6"/>
                <c:pt idx="0">
                  <c:v>Learn new hands-on lab activities</c:v>
                </c:pt>
                <c:pt idx="1">
                  <c:v>Learn about micro / nano technology topics and careers</c:v>
                </c:pt>
                <c:pt idx="2">
                  <c:v>Gather Curriculum Ideas</c:v>
                </c:pt>
                <c:pt idx="3">
                  <c:v>Identify best practices</c:v>
                </c:pt>
                <c:pt idx="4">
                  <c:v>Network with colleagues</c:v>
                </c:pt>
                <c:pt idx="5">
                  <c:v>Cultivate new connections</c:v>
                </c:pt>
              </c:strCache>
            </c:strRef>
          </c:cat>
          <c:val>
            <c:numRef>
              <c:f>Gains!$B$33:$B$38</c:f>
              <c:numCache>
                <c:formatCode>0.00%</c:formatCode>
                <c:ptCount val="6"/>
                <c:pt idx="0">
                  <c:v>0.13159999999999999</c:v>
                </c:pt>
                <c:pt idx="1">
                  <c:v>0.36840000000000012</c:v>
                </c:pt>
                <c:pt idx="2">
                  <c:v>0.42109999999999997</c:v>
                </c:pt>
                <c:pt idx="3">
                  <c:v>0.55259999999999998</c:v>
                </c:pt>
                <c:pt idx="4">
                  <c:v>0.81579999999999997</c:v>
                </c:pt>
                <c:pt idx="5">
                  <c:v>0.81579999999999997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F-4041-92BB-826626A31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9828735"/>
        <c:axId val="1529447711"/>
      </c:barChart>
      <c:catAx>
        <c:axId val="152982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447711"/>
        <c:crosses val="autoZero"/>
        <c:auto val="1"/>
        <c:lblAlgn val="ctr"/>
        <c:lblOffset val="100"/>
        <c:noMultiLvlLbl val="0"/>
      </c:catAx>
      <c:valAx>
        <c:axId val="152944771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2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98394318357263"/>
          <c:y val="2.5462962962962962E-2"/>
          <c:w val="0.48782350735569818"/>
          <c:h val="0.88217209827938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Actions!$A$21:$A$31</c:f>
              <c:strCache>
                <c:ptCount val="11"/>
                <c:pt idx="0">
                  <c:v>Facilitate micro or nanotechnology education at my institution</c:v>
                </c:pt>
                <c:pt idx="1">
                  <c:v>Encourage students to enter the micro or nanotechnology field</c:v>
                </c:pt>
                <c:pt idx="2">
                  <c:v>Develop internship opportunities</c:v>
                </c:pt>
                <c:pt idx="3">
                  <c:v>Be more effective in the classroom with students</c:v>
                </c:pt>
                <c:pt idx="4">
                  <c:v>Engage and grow collaborative partnerships</c:v>
                </c:pt>
                <c:pt idx="5">
                  <c:v>Align micro and nanotechnology curriculum with industry needs</c:v>
                </c:pt>
                <c:pt idx="6">
                  <c:v>Follow up on connections made at the MNTeSIG meeting</c:v>
                </c:pt>
                <c:pt idx="7">
                  <c:v>Modify existing curriculum</c:v>
                </c:pt>
                <c:pt idx="8">
                  <c:v>Introduce new modules or curricula</c:v>
                </c:pt>
                <c:pt idx="9">
                  <c:v>Create new programs of study</c:v>
                </c:pt>
                <c:pt idx="10">
                  <c:v>Initiate new relationships with local employers</c:v>
                </c:pt>
              </c:strCache>
            </c:strRef>
          </c:cat>
          <c:val>
            <c:numRef>
              <c:f>Actions!$B$21:$B$31</c:f>
              <c:numCache>
                <c:formatCode>0.00%</c:formatCode>
                <c:ptCount val="11"/>
                <c:pt idx="0">
                  <c:v>0.58329999999999993</c:v>
                </c:pt>
                <c:pt idx="1">
                  <c:v>0.55559999999999998</c:v>
                </c:pt>
                <c:pt idx="2">
                  <c:v>0.19439999999999999</c:v>
                </c:pt>
                <c:pt idx="3">
                  <c:v>0.41670000000000001</c:v>
                </c:pt>
                <c:pt idx="4">
                  <c:v>0.58329999999999993</c:v>
                </c:pt>
                <c:pt idx="5">
                  <c:v>0.36109999999999998</c:v>
                </c:pt>
                <c:pt idx="6">
                  <c:v>0.66670000000000007</c:v>
                </c:pt>
                <c:pt idx="7">
                  <c:v>0.36109999999999998</c:v>
                </c:pt>
                <c:pt idx="8">
                  <c:v>0.41670000000000001</c:v>
                </c:pt>
                <c:pt idx="9">
                  <c:v>0.30559999999999998</c:v>
                </c:pt>
                <c:pt idx="10">
                  <c:v>0.27779999999999999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5-4D04-824E-471738B3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6376063"/>
        <c:axId val="1263738543"/>
      </c:barChart>
      <c:catAx>
        <c:axId val="143637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738543"/>
        <c:crosses val="autoZero"/>
        <c:auto val="1"/>
        <c:lblAlgn val="ctr"/>
        <c:lblOffset val="100"/>
        <c:noMultiLvlLbl val="0"/>
      </c:catAx>
      <c:valAx>
        <c:axId val="1263738543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37606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'How Impd'!$A$4:$A$8</c:f>
              <c:strCache>
                <c:ptCount val="5"/>
                <c:pt idx="0">
                  <c:v>Increased exposure to micro / nano technologies</c:v>
                </c:pt>
                <c:pt idx="1">
                  <c:v>Increased awareness of micro / nano technologies</c:v>
                </c:pt>
                <c:pt idx="2">
                  <c:v>Increased understanding of micro / nano technologies</c:v>
                </c:pt>
                <c:pt idx="3">
                  <c:v>Increased ability to apply knowledge of micro / nano technologies</c:v>
                </c:pt>
                <c:pt idx="4">
                  <c:v>Internship of gainful employment</c:v>
                </c:pt>
              </c:strCache>
            </c:strRef>
          </c:cat>
          <c:val>
            <c:numRef>
              <c:f>'How Impd'!$B$4:$B$8</c:f>
              <c:numCache>
                <c:formatCode>0.00%</c:formatCode>
                <c:ptCount val="5"/>
                <c:pt idx="0">
                  <c:v>0.54289999999999994</c:v>
                </c:pt>
                <c:pt idx="1">
                  <c:v>0.65709999999999991</c:v>
                </c:pt>
                <c:pt idx="2">
                  <c:v>0.54289999999999994</c:v>
                </c:pt>
                <c:pt idx="3">
                  <c:v>0.31430000000000002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C-46A7-A98F-E299BDF56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29790735"/>
        <c:axId val="1263756847"/>
      </c:barChart>
      <c:catAx>
        <c:axId val="152979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756847"/>
        <c:crosses val="autoZero"/>
        <c:auto val="1"/>
        <c:lblAlgn val="ctr"/>
        <c:lblOffset val="100"/>
        <c:noMultiLvlLbl val="0"/>
      </c:catAx>
      <c:valAx>
        <c:axId val="1263756847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79073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1A27-3D91-4412-8295-48100E41D720}" type="datetimeFigureOut">
              <a:rPr lang="en-US" smtClean="0"/>
              <a:t>12/18/2019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DD34-EEF4-475C-BA74-1B4A236B14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5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DD34-EEF4-475C-BA74-1B4A236B14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7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Rating across all was 3.7 out of a possible 4.0.</a:t>
            </a:r>
          </a:p>
          <a:p>
            <a:r>
              <a:rPr lang="en-US" dirty="0"/>
              <a:t>3.5 and above is Excellent.</a:t>
            </a:r>
          </a:p>
          <a:p>
            <a:endParaRPr lang="en-US" dirty="0"/>
          </a:p>
          <a:p>
            <a:r>
              <a:rPr lang="en-US" dirty="0"/>
              <a:t>A reflection of quality and value is that 92% of participants were at least somewhat likely to recommend attending the meeting (87% Extremely Likely).</a:t>
            </a:r>
          </a:p>
          <a:p>
            <a:endParaRPr lang="en-US" dirty="0"/>
          </a:p>
          <a:p>
            <a:r>
              <a:rPr lang="en-US" dirty="0"/>
              <a:t>Finally, 94.7% were Extremely Satisfied or Very Satisfied with the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4DD34-EEF4-475C-BA74-1B4A236B14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9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top actions that participants planned to take were relationship-oriented,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Selected most were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following up on connections made at the meeting </a:t>
            </a:r>
            <a:r>
              <a:rPr lang="en-US" dirty="0"/>
              <a:t>(selected by 66.5% of respondents)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and </a:t>
            </a:r>
            <a:r>
              <a:rPr lang="en-US" b="1" dirty="0">
                <a:solidFill>
                  <a:schemeClr val="tx1"/>
                </a:solidFill>
              </a:rPr>
              <a:t>engaging and growing collaborative partnerships </a:t>
            </a:r>
            <a:r>
              <a:rPr lang="en-US" dirty="0"/>
              <a:t>(selected by 58.3%).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Facilitating </a:t>
            </a:r>
            <a:r>
              <a:rPr lang="en-US" b="1" dirty="0"/>
              <a:t>micro-nano technology education </a:t>
            </a:r>
            <a:r>
              <a:rPr lang="en-US" dirty="0"/>
              <a:t>at their institutions was also a top choice.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4DD34-EEF4-475C-BA74-1B4A236B14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2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100% of respondents believed that their actions on the classroom with MNT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 materials would have at least some impact on their students; 29.7% believed it would have a high impact.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#1 impact, selected by 65.7% of respondents, was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Increased awareness of micro / nano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4DD34-EEF4-475C-BA74-1B4A236B14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5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DD34-EEF4-475C-BA74-1B4A236B14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8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F5F5F"/>
            </a:gs>
            <a:gs pos="40000">
              <a:srgbClr val="969696"/>
            </a:gs>
            <a:gs pos="100000">
              <a:srgbClr val="C0C0C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5817781"/>
            <a:ext cx="2438400" cy="41119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AC7C26-5617-43B0-B7AB-3812137210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3" y="1066800"/>
            <a:ext cx="3345873" cy="2302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A16850-56BA-42F3-A554-4EAAE710F1EF}"/>
              </a:ext>
            </a:extLst>
          </p:cNvPr>
          <p:cNvSpPr txBox="1"/>
          <p:nvPr/>
        </p:nvSpPr>
        <p:spPr>
          <a:xfrm>
            <a:off x="1905000" y="3857781"/>
            <a:ext cx="571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Meeting at HI-TEC, July 2019</a:t>
            </a:r>
          </a:p>
        </p:txBody>
      </p:sp>
    </p:spTree>
    <p:extLst>
      <p:ext uri="{BB962C8B-B14F-4D97-AF65-F5344CB8AC3E}">
        <p14:creationId xmlns:p14="http://schemas.microsoft.com/office/powerpoint/2010/main" val="294163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1F19-75A7-4854-B038-3170FC3E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29E36-8FEF-4DB5-A917-1667AFE7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ATE funding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MNTeSIG Community/Networking 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Programs/Education System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Curriculum/Classroom Practice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Recruiting students and teachers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Industry/the workplace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2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EEC2-9360-4DA1-A72A-20B92D63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321F-4B26-4211-AF6C-BF347FB5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All respondents (100%) indicated that they were likely or extremely likely to actively participate (69% </a:t>
            </a:r>
            <a:r>
              <a:rPr lang="en-US" i="1" dirty="0">
                <a:solidFill>
                  <a:schemeClr val="tx1"/>
                </a:solidFill>
              </a:rPr>
              <a:t>Extremely Likely</a:t>
            </a:r>
            <a:r>
              <a:rPr lang="en-US" dirty="0">
                <a:solidFill>
                  <a:schemeClr val="tx1"/>
                </a:solidFill>
              </a:rPr>
              <a:t>) in the community after the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9005"/>
            <a:ext cx="6858000" cy="1300204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sponsored in part by the National Science Foundation’s Advanced Technological Education Program Project and Centers: 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SCME, NACK, NanoLink, NEATEC, SHINE, and MATEC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8943"/>
            <a:ext cx="1400265" cy="140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5304-EFD0-4DD9-92AF-0B8A0048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82FE-028B-4EEA-8323-3D4904BB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chemeClr val="tx1"/>
                </a:solidFill>
              </a:rPr>
              <a:t>Institutions</a:t>
            </a:r>
          </a:p>
          <a:p>
            <a:r>
              <a:rPr lang="en-US" sz="4600" dirty="0">
                <a:solidFill>
                  <a:schemeClr val="tx1"/>
                </a:solidFill>
              </a:rPr>
              <a:t>58.8%	Community college</a:t>
            </a:r>
          </a:p>
          <a:p>
            <a:r>
              <a:rPr lang="en-US" sz="4600" dirty="0">
                <a:solidFill>
                  <a:schemeClr val="tx1"/>
                </a:solidFill>
              </a:rPr>
              <a:t>29.4% 	University</a:t>
            </a:r>
          </a:p>
          <a:p>
            <a:r>
              <a:rPr lang="en-US" sz="4600" dirty="0">
                <a:solidFill>
                  <a:schemeClr val="tx1"/>
                </a:solidFill>
              </a:rPr>
              <a:t>11.8%	High School</a:t>
            </a:r>
          </a:p>
          <a:p>
            <a:r>
              <a:rPr lang="en-US" sz="4600" dirty="0">
                <a:solidFill>
                  <a:schemeClr val="tx1"/>
                </a:solidFill>
              </a:rPr>
              <a:t>Five participants (13%) were from industry. 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4600" b="1" dirty="0">
                <a:solidFill>
                  <a:schemeClr val="tx1"/>
                </a:solidFill>
              </a:rPr>
              <a:t>Role</a:t>
            </a:r>
          </a:p>
          <a:p>
            <a:r>
              <a:rPr lang="en-US" sz="4600" dirty="0">
                <a:solidFill>
                  <a:schemeClr val="tx1"/>
                </a:solidFill>
              </a:rPr>
              <a:t>79.5%	Teacher / Instructor</a:t>
            </a:r>
          </a:p>
          <a:p>
            <a:r>
              <a:rPr lang="en-US" sz="4600" dirty="0">
                <a:solidFill>
                  <a:schemeClr val="tx1"/>
                </a:solidFill>
              </a:rPr>
              <a:t>10.2%	Administrator</a:t>
            </a:r>
          </a:p>
          <a:p>
            <a:r>
              <a:rPr lang="en-US" sz="4600" dirty="0">
                <a:solidFill>
                  <a:schemeClr val="tx1"/>
                </a:solidFill>
              </a:rPr>
              <a:t>5.1%	Student</a:t>
            </a:r>
          </a:p>
          <a:p>
            <a:r>
              <a:rPr lang="en-US" sz="4600" dirty="0">
                <a:solidFill>
                  <a:schemeClr val="tx1"/>
                </a:solidFill>
              </a:rPr>
              <a:t>5.1%	ATE Center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2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0312-6317-4109-BA5F-183F1578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Geographical Region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7.9%	Pacific Northwest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18.4%	Pacific Southwest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39.5%	Northeast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  5.3%	Southeast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21.1%	Northern Midwest</a:t>
            </a:r>
          </a:p>
          <a:p>
            <a:pPr marL="627063" indent="-290513">
              <a:spcBef>
                <a:spcPts val="300"/>
              </a:spcBef>
            </a:pPr>
            <a:r>
              <a:rPr lang="en-US" dirty="0">
                <a:solidFill>
                  <a:schemeClr val="tx1"/>
                </a:solidFill>
              </a:rPr>
              <a:t>7.9%	Southern Midwest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7AAC33-CB80-4151-985B-5638741D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273845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D5AE-560C-4D9D-8CAB-1CFBF8A8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7F5B7-5AB5-4832-9009-45750494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337"/>
            <a:ext cx="8229600" cy="5394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Gender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73% Male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27% Female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Hispanic:  </a:t>
            </a:r>
            <a:r>
              <a:rPr lang="en-US" dirty="0">
                <a:solidFill>
                  <a:schemeClr val="tx1"/>
                </a:solidFill>
              </a:rPr>
              <a:t>8% were Hispanic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Race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5.6%	American Indian or Alaska Native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22.2%	Asian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8.3%	Black or African American </a:t>
            </a:r>
          </a:p>
          <a:p>
            <a:pPr marL="690563" indent="-354013"/>
            <a:r>
              <a:rPr lang="en-US" dirty="0">
                <a:solidFill>
                  <a:schemeClr val="tx1"/>
                </a:solidFill>
              </a:rPr>
              <a:t>63.9%	White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2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BE64-107A-40C7-AAC5-A452A091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Quality of the Meeting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64669E-76CD-4FE8-A994-9E4FB648E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59351"/>
              </p:ext>
            </p:extLst>
          </p:nvPr>
        </p:nvGraphicFramePr>
        <p:xfrm>
          <a:off x="228600" y="1485900"/>
          <a:ext cx="86868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125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A99C-DC37-4BA5-9983-20490925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3" y="160337"/>
            <a:ext cx="8229600" cy="1143000"/>
          </a:xfrm>
        </p:spPr>
        <p:txBody>
          <a:bodyPr/>
          <a:lstStyle/>
          <a:p>
            <a:r>
              <a:rPr lang="en-US" dirty="0"/>
              <a:t>Outcomes of the Meeting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1A119B-699F-461B-A6B0-55738C107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983845"/>
              </p:ext>
            </p:extLst>
          </p:nvPr>
        </p:nvGraphicFramePr>
        <p:xfrm>
          <a:off x="485553" y="1303337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09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F693-5176-4B7D-82BB-FDB2C268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/>
              <a:t>Use of Meeting Materials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5F8D76-A868-4B17-82AC-11F5BF6EF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37989"/>
              </p:ext>
            </p:extLst>
          </p:nvPr>
        </p:nvGraphicFramePr>
        <p:xfrm>
          <a:off x="76200" y="1066800"/>
          <a:ext cx="9067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45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2F42-149B-4746-8A1F-04BA6A80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Students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B6ECD0-B18F-408D-9B26-CA8C7B1C0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1121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88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7D496-371F-456B-93BA-77494A44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7721"/>
            <a:ext cx="8229600" cy="1143000"/>
          </a:xfrm>
        </p:spPr>
        <p:txBody>
          <a:bodyPr/>
          <a:lstStyle/>
          <a:p>
            <a:r>
              <a:rPr lang="en-US" dirty="0"/>
              <a:t>Open-Ended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B50B-33DB-4475-8825-7C4F767B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34" y="1125279"/>
            <a:ext cx="8392633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What actions do you intend to undertake in the next six months to carry forward the work of the MNT</a:t>
            </a:r>
            <a:r>
              <a:rPr lang="en-US" baseline="30000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SIG community?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What challenges do you face in nano-education and what would you like the MNTeSIG community do to help you?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What is the most important issue that the MNT</a:t>
            </a:r>
            <a:r>
              <a:rPr lang="en-US" baseline="30000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SIG community should focus on in the next six months?</a:t>
            </a:r>
          </a:p>
          <a:p>
            <a:pPr lvl="0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What agenda topic(s) would you recommend for next year’s MNT</a:t>
            </a:r>
            <a:r>
              <a:rPr lang="en-US" baseline="30000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SIG F2F meeting?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52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2&quot;/&gt;&lt;/object&gt;&lt;object type=&quot;3&quot; unique_id=&quot;10004&quot;&gt;&lt;property id=&quot;20148&quot; value=&quot;5&quot;/&gt;&lt;property id=&quot;20300&quot; value=&quot;Slide 3 - &amp;quot;May 30, 2014 Workshop and Intellegrated Tour &amp;quot;&quot;/&gt;&lt;property id=&quot;20307&quot; value=&quot;257&quot;/&gt;&lt;/object&gt;&lt;object type=&quot;3&quot; unique_id=&quot;10005&quot;&gt;&lt;property id=&quot;20148&quot; value=&quot;5&quot;/&gt;&lt;property id=&quot;20300&quot; value=&quot;Slide 5 - &amp;quot;Recent Developments at &amp;#x0D;&amp;#x0A;Sinclair Community College &amp;quot;&quot;/&gt;&lt;property id=&quot;20307&quot; value=&quot;260&quot;/&gt;&lt;/object&gt;&lt;object type=&quot;3&quot; unique_id=&quot;10006&quot;&gt;&lt;property id=&quot;20148&quot; value=&quot;5&quot;/&gt;&lt;property id=&quot;20300&quot; value=&quot;Slide 6 - &amp;quot;Development of Mechanics and Welding Courses for Model Program&amp;quot;&quot;/&gt;&lt;property id=&quot;20307&quot; value=&quot;262&quot;/&gt;&lt;/object&gt;&lt;object type=&quot;3&quot; unique_id=&quot;10008&quot;&gt;&lt;property id=&quot;20148&quot; value=&quot;5&quot;/&gt;&lt;property id=&quot;20300&quot; value=&quot;Slide 2 - &amp;quot;The National Center for Supply Chain Technology Education&amp;quot;&quot;/&gt;&lt;property id=&quot;20307&quot; value=&quot;270&quot;/&gt;&lt;/object&gt;&lt;object type=&quot;3&quot; unique_id=&quot;10024&quot;&gt;&lt;property id=&quot;20148&quot; value=&quot;5&quot;/&gt;&lt;property id=&quot;20300&quot; value=&quot;Slide 7&quot;/&gt;&lt;property id=&quot;20307&quot; value=&quot;281&quot;/&gt;&lt;/object&gt;&lt;object type=&quot;3&quot; unique_id=&quot;10097&quot;&gt;&lt;property id=&quot;20148&quot; value=&quot;5&quot;/&gt;&lt;property id=&quot;20300&quot; value=&quot;Slide 4&quot;/&gt;&lt;property id=&quot;20307&quot; value=&quot;283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Purple Wav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4131970-C498-414B-8006-F6688F1E4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1_Purple Waves template</Template>
  <TotalTime>2834</TotalTime>
  <Words>478</Words>
  <Application>Microsoft Office PowerPoint</Application>
  <PresentationFormat>On-screen Show (4:3)</PresentationFormat>
  <Paragraphs>72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1_Purple Waves template</vt:lpstr>
      <vt:lpstr>PowerPoint Presentation</vt:lpstr>
      <vt:lpstr>Attendance</vt:lpstr>
      <vt:lpstr>Attendance</vt:lpstr>
      <vt:lpstr>Attendance</vt:lpstr>
      <vt:lpstr>Quality of the Meeting</vt:lpstr>
      <vt:lpstr>Outcomes of the Meeting</vt:lpstr>
      <vt:lpstr>Use of Meeting Materials</vt:lpstr>
      <vt:lpstr>Impact on Students</vt:lpstr>
      <vt:lpstr>Open-Ended Questions</vt:lpstr>
      <vt:lpstr>Common Themes</vt:lpstr>
      <vt:lpstr>The Community</vt:lpstr>
      <vt:lpstr>Questions</vt:lpstr>
    </vt:vector>
  </TitlesOfParts>
  <Company>RCCD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Molko, Colleen</dc:creator>
  <cp:lastModifiedBy>Terryll</cp:lastModifiedBy>
  <cp:revision>208</cp:revision>
  <cp:lastPrinted>2017-04-05T14:30:21Z</cp:lastPrinted>
  <dcterms:created xsi:type="dcterms:W3CDTF">2013-05-30T18:35:39Z</dcterms:created>
  <dcterms:modified xsi:type="dcterms:W3CDTF">2019-12-19T03:01:21Z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TC102867689990</vt:lpwstr>
  </property>
</Properties>
</file>